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1" autoAdjust="0"/>
    <p:restoredTop sz="94660"/>
  </p:normalViewPr>
  <p:slideViewPr>
    <p:cSldViewPr snapToGrid="0">
      <p:cViewPr varScale="1">
        <p:scale>
          <a:sx n="80" d="100"/>
          <a:sy n="80" d="100"/>
        </p:scale>
        <p:origin x="10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5531A2-58A3-49C8-8943-E381962D7F8C}"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8779B-60DB-406C-AAE4-A1D47B9EE556}" type="slidenum">
              <a:rPr lang="en-US" smtClean="0"/>
              <a:t>‹#›</a:t>
            </a:fld>
            <a:endParaRPr lang="en-US"/>
          </a:p>
        </p:txBody>
      </p:sp>
    </p:spTree>
    <p:extLst>
      <p:ext uri="{BB962C8B-B14F-4D97-AF65-F5344CB8AC3E}">
        <p14:creationId xmlns:p14="http://schemas.microsoft.com/office/powerpoint/2010/main" val="1089991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5531A2-58A3-49C8-8943-E381962D7F8C}"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8779B-60DB-406C-AAE4-A1D47B9EE556}" type="slidenum">
              <a:rPr lang="en-US" smtClean="0"/>
              <a:t>‹#›</a:t>
            </a:fld>
            <a:endParaRPr lang="en-US"/>
          </a:p>
        </p:txBody>
      </p:sp>
    </p:spTree>
    <p:extLst>
      <p:ext uri="{BB962C8B-B14F-4D97-AF65-F5344CB8AC3E}">
        <p14:creationId xmlns:p14="http://schemas.microsoft.com/office/powerpoint/2010/main" val="3661827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5531A2-58A3-49C8-8943-E381962D7F8C}"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8779B-60DB-406C-AAE4-A1D47B9EE556}" type="slidenum">
              <a:rPr lang="en-US" smtClean="0"/>
              <a:t>‹#›</a:t>
            </a:fld>
            <a:endParaRPr lang="en-US"/>
          </a:p>
        </p:txBody>
      </p:sp>
    </p:spTree>
    <p:extLst>
      <p:ext uri="{BB962C8B-B14F-4D97-AF65-F5344CB8AC3E}">
        <p14:creationId xmlns:p14="http://schemas.microsoft.com/office/powerpoint/2010/main" val="36694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5531A2-58A3-49C8-8943-E381962D7F8C}"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8779B-60DB-406C-AAE4-A1D47B9EE556}" type="slidenum">
              <a:rPr lang="en-US" smtClean="0"/>
              <a:t>‹#›</a:t>
            </a:fld>
            <a:endParaRPr lang="en-US"/>
          </a:p>
        </p:txBody>
      </p:sp>
    </p:spTree>
    <p:extLst>
      <p:ext uri="{BB962C8B-B14F-4D97-AF65-F5344CB8AC3E}">
        <p14:creationId xmlns:p14="http://schemas.microsoft.com/office/powerpoint/2010/main" val="603246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5531A2-58A3-49C8-8943-E381962D7F8C}"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8779B-60DB-406C-AAE4-A1D47B9EE556}" type="slidenum">
              <a:rPr lang="en-US" smtClean="0"/>
              <a:t>‹#›</a:t>
            </a:fld>
            <a:endParaRPr lang="en-US"/>
          </a:p>
        </p:txBody>
      </p:sp>
    </p:spTree>
    <p:extLst>
      <p:ext uri="{BB962C8B-B14F-4D97-AF65-F5344CB8AC3E}">
        <p14:creationId xmlns:p14="http://schemas.microsoft.com/office/powerpoint/2010/main" val="3580863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5531A2-58A3-49C8-8943-E381962D7F8C}"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18779B-60DB-406C-AAE4-A1D47B9EE556}" type="slidenum">
              <a:rPr lang="en-US" smtClean="0"/>
              <a:t>‹#›</a:t>
            </a:fld>
            <a:endParaRPr lang="en-US"/>
          </a:p>
        </p:txBody>
      </p:sp>
    </p:spTree>
    <p:extLst>
      <p:ext uri="{BB962C8B-B14F-4D97-AF65-F5344CB8AC3E}">
        <p14:creationId xmlns:p14="http://schemas.microsoft.com/office/powerpoint/2010/main" val="373439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5531A2-58A3-49C8-8943-E381962D7F8C}" type="datetimeFigureOut">
              <a:rPr lang="en-US" smtClean="0"/>
              <a:t>11/16/2020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18779B-60DB-406C-AAE4-A1D47B9EE556}" type="slidenum">
              <a:rPr lang="en-US" smtClean="0"/>
              <a:t>‹#›</a:t>
            </a:fld>
            <a:endParaRPr lang="en-US"/>
          </a:p>
        </p:txBody>
      </p:sp>
    </p:spTree>
    <p:extLst>
      <p:ext uri="{BB962C8B-B14F-4D97-AF65-F5344CB8AC3E}">
        <p14:creationId xmlns:p14="http://schemas.microsoft.com/office/powerpoint/2010/main" val="2707598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5531A2-58A3-49C8-8943-E381962D7F8C}" type="datetimeFigureOut">
              <a:rPr lang="en-US" smtClean="0"/>
              <a:t>11/16/2020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18779B-60DB-406C-AAE4-A1D47B9EE556}" type="slidenum">
              <a:rPr lang="en-US" smtClean="0"/>
              <a:t>‹#›</a:t>
            </a:fld>
            <a:endParaRPr lang="en-US"/>
          </a:p>
        </p:txBody>
      </p:sp>
    </p:spTree>
    <p:extLst>
      <p:ext uri="{BB962C8B-B14F-4D97-AF65-F5344CB8AC3E}">
        <p14:creationId xmlns:p14="http://schemas.microsoft.com/office/powerpoint/2010/main" val="3786580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5531A2-58A3-49C8-8943-E381962D7F8C}" type="datetimeFigureOut">
              <a:rPr lang="en-US" smtClean="0"/>
              <a:t>11/16/2020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18779B-60DB-406C-AAE4-A1D47B9EE556}" type="slidenum">
              <a:rPr lang="en-US" smtClean="0"/>
              <a:t>‹#›</a:t>
            </a:fld>
            <a:endParaRPr lang="en-US"/>
          </a:p>
        </p:txBody>
      </p:sp>
    </p:spTree>
    <p:extLst>
      <p:ext uri="{BB962C8B-B14F-4D97-AF65-F5344CB8AC3E}">
        <p14:creationId xmlns:p14="http://schemas.microsoft.com/office/powerpoint/2010/main" val="3529948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5531A2-58A3-49C8-8943-E381962D7F8C}"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18779B-60DB-406C-AAE4-A1D47B9EE556}" type="slidenum">
              <a:rPr lang="en-US" smtClean="0"/>
              <a:t>‹#›</a:t>
            </a:fld>
            <a:endParaRPr lang="en-US"/>
          </a:p>
        </p:txBody>
      </p:sp>
    </p:spTree>
    <p:extLst>
      <p:ext uri="{BB962C8B-B14F-4D97-AF65-F5344CB8AC3E}">
        <p14:creationId xmlns:p14="http://schemas.microsoft.com/office/powerpoint/2010/main" val="15965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5531A2-58A3-49C8-8943-E381962D7F8C}"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18779B-60DB-406C-AAE4-A1D47B9EE556}" type="slidenum">
              <a:rPr lang="en-US" smtClean="0"/>
              <a:t>‹#›</a:t>
            </a:fld>
            <a:endParaRPr lang="en-US"/>
          </a:p>
        </p:txBody>
      </p:sp>
    </p:spTree>
    <p:extLst>
      <p:ext uri="{BB962C8B-B14F-4D97-AF65-F5344CB8AC3E}">
        <p14:creationId xmlns:p14="http://schemas.microsoft.com/office/powerpoint/2010/main" val="4220523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5531A2-58A3-49C8-8943-E381962D7F8C}" type="datetimeFigureOut">
              <a:rPr lang="en-US" smtClean="0"/>
              <a:t>11/16/2020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18779B-60DB-406C-AAE4-A1D47B9EE556}" type="slidenum">
              <a:rPr lang="en-US" smtClean="0"/>
              <a:t>‹#›</a:t>
            </a:fld>
            <a:endParaRPr lang="en-US"/>
          </a:p>
        </p:txBody>
      </p:sp>
    </p:spTree>
    <p:extLst>
      <p:ext uri="{BB962C8B-B14F-4D97-AF65-F5344CB8AC3E}">
        <p14:creationId xmlns:p14="http://schemas.microsoft.com/office/powerpoint/2010/main" val="1116965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lvl="0"/>
            <a:r>
              <a:rPr lang="en-GB" b="1" dirty="0"/>
              <a:t>Zakat and </a:t>
            </a:r>
            <a:r>
              <a:rPr lang="en-GB" b="1" dirty="0" err="1"/>
              <a:t>Ushr</a:t>
            </a:r>
            <a:r>
              <a:rPr lang="en-GB" b="1" dirty="0"/>
              <a:t> (Amendment) Act, 1997</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Previously it was Zakat and </a:t>
            </a:r>
            <a:r>
              <a:rPr lang="en-US" dirty="0" err="1" smtClean="0"/>
              <a:t>Ushr</a:t>
            </a:r>
            <a:r>
              <a:rPr lang="en-US" dirty="0" smtClean="0"/>
              <a:t> Ordinance 1980</a:t>
            </a:r>
            <a:endParaRPr lang="en-US" dirty="0"/>
          </a:p>
        </p:txBody>
      </p:sp>
    </p:spTree>
    <p:extLst>
      <p:ext uri="{BB962C8B-B14F-4D97-AF65-F5344CB8AC3E}">
        <p14:creationId xmlns:p14="http://schemas.microsoft.com/office/powerpoint/2010/main" val="1867583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9904"/>
          </a:xfrm>
        </p:spPr>
        <p:txBody>
          <a:bodyPr>
            <a:normAutofit fontScale="90000"/>
          </a:bodyPr>
          <a:lstStyle/>
          <a:p>
            <a:endParaRPr lang="en-US" dirty="0"/>
          </a:p>
        </p:txBody>
      </p:sp>
      <p:sp>
        <p:nvSpPr>
          <p:cNvPr id="3" name="Content Placeholder 2"/>
          <p:cNvSpPr>
            <a:spLocks noGrp="1"/>
          </p:cNvSpPr>
          <p:nvPr>
            <p:ph idx="1"/>
          </p:nvPr>
        </p:nvSpPr>
        <p:spPr>
          <a:xfrm>
            <a:off x="838200" y="1258784"/>
            <a:ext cx="10515600" cy="4918179"/>
          </a:xfrm>
        </p:spPr>
        <p:txBody>
          <a:bodyPr>
            <a:normAutofit/>
          </a:bodyPr>
          <a:lstStyle/>
          <a:p>
            <a:r>
              <a:rPr lang="en-US" dirty="0" smtClean="0"/>
              <a:t>It may be remembered that in 1953, the Un advisors had considered the Zakat system of Islam as the most innovative form of public assistance, and had recommended that this vast resource be mobilized for social welfare.</a:t>
            </a:r>
          </a:p>
          <a:p>
            <a:r>
              <a:rPr lang="en-US" dirty="0" smtClean="0"/>
              <a:t>It was not until 1980, however, that the zakat system was legalized and its resources became available for social welfare.</a:t>
            </a:r>
          </a:p>
          <a:p>
            <a:r>
              <a:rPr lang="en-US" dirty="0" smtClean="0"/>
              <a:t>It was during the rule of General Zia </a:t>
            </a:r>
            <a:r>
              <a:rPr lang="en-US" dirty="0" err="1" smtClean="0"/>
              <a:t>ul</a:t>
            </a:r>
            <a:r>
              <a:rPr lang="en-US" dirty="0" smtClean="0"/>
              <a:t> </a:t>
            </a:r>
            <a:r>
              <a:rPr lang="en-US" dirty="0" err="1" smtClean="0"/>
              <a:t>Hq</a:t>
            </a:r>
            <a:r>
              <a:rPr lang="en-US" dirty="0" smtClean="0"/>
              <a:t>, Martial Law Administrator, that an important social legislation was enforced---the Zakat and </a:t>
            </a:r>
            <a:r>
              <a:rPr lang="en-US" dirty="0" err="1" smtClean="0"/>
              <a:t>Ushr</a:t>
            </a:r>
            <a:r>
              <a:rPr lang="en-US" dirty="0" smtClean="0"/>
              <a:t> Ordinance. </a:t>
            </a:r>
          </a:p>
          <a:p>
            <a:r>
              <a:rPr lang="en-US" dirty="0" smtClean="0"/>
              <a:t>According to Sharia, the responsibility for the proper collection, disbursement, and utilization of zakat, lies on the state.</a:t>
            </a:r>
          </a:p>
          <a:p>
            <a:endParaRPr lang="en-US" dirty="0"/>
          </a:p>
        </p:txBody>
      </p:sp>
    </p:spTree>
    <p:extLst>
      <p:ext uri="{BB962C8B-B14F-4D97-AF65-F5344CB8AC3E}">
        <p14:creationId xmlns:p14="http://schemas.microsoft.com/office/powerpoint/2010/main" val="4084987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According to the Act, Zakat is paid at the rate of two and a half percent of the value of assets liable to Zakat, deducted at source for credit to the </a:t>
            </a:r>
            <a:r>
              <a:rPr lang="en-US" dirty="0"/>
              <a:t>C</a:t>
            </a:r>
            <a:r>
              <a:rPr lang="en-US" dirty="0" smtClean="0"/>
              <a:t>entral Zakat Fund.</a:t>
            </a:r>
          </a:p>
          <a:p>
            <a:r>
              <a:rPr lang="en-US" dirty="0" smtClean="0"/>
              <a:t>The first day of the holy month of </a:t>
            </a:r>
            <a:r>
              <a:rPr lang="en-US" dirty="0" err="1" smtClean="0"/>
              <a:t>Ramazan</a:t>
            </a:r>
            <a:r>
              <a:rPr lang="en-US" dirty="0" smtClean="0"/>
              <a:t> was declared as the valuation date.</a:t>
            </a:r>
          </a:p>
          <a:p>
            <a:r>
              <a:rPr lang="en-US" dirty="0" smtClean="0"/>
              <a:t>Zakat committees are appointed at every tier of the government for the disbursement and management of Zakat fund.</a:t>
            </a:r>
          </a:p>
          <a:p>
            <a:r>
              <a:rPr lang="en-US" dirty="0" smtClean="0"/>
              <a:t>The Act clearly specifies and makes rules for the utilization of zakat fund for the following purpose:</a:t>
            </a:r>
            <a:endParaRPr lang="en-US" dirty="0"/>
          </a:p>
        </p:txBody>
      </p:sp>
    </p:spTree>
    <p:extLst>
      <p:ext uri="{BB962C8B-B14F-4D97-AF65-F5344CB8AC3E}">
        <p14:creationId xmlns:p14="http://schemas.microsoft.com/office/powerpoint/2010/main" val="885678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Assistance to the needy, the indigent, and the poor, particularly orphans and widows, the handicapped and the disabled, eligible to receive Zakat under Sharia, for their subsistence or rehabilitation, either directly or indirectly through assistance to </a:t>
            </a:r>
            <a:r>
              <a:rPr lang="en-US" dirty="0" err="1" smtClean="0"/>
              <a:t>Deeni</a:t>
            </a:r>
            <a:r>
              <a:rPr lang="en-US" dirty="0" smtClean="0"/>
              <a:t> </a:t>
            </a:r>
            <a:r>
              <a:rPr lang="en-US" dirty="0" err="1" smtClean="0"/>
              <a:t>Madaris</a:t>
            </a:r>
            <a:r>
              <a:rPr lang="en-US" dirty="0" smtClean="0"/>
              <a:t> or vocational education institutions or public hospitals, clinics, dispensaries.</a:t>
            </a:r>
          </a:p>
          <a:p>
            <a:pPr marL="514350" indent="-514350">
              <a:buFont typeface="+mj-lt"/>
              <a:buAutoNum type="arabicPeriod"/>
            </a:pPr>
            <a:r>
              <a:rPr lang="en-US" dirty="0" smtClean="0"/>
              <a:t>Expenditure on the collection, disbursement and administration of Zakat and </a:t>
            </a:r>
            <a:r>
              <a:rPr lang="en-US" dirty="0" err="1" smtClean="0"/>
              <a:t>Ushr</a:t>
            </a:r>
            <a:r>
              <a:rPr lang="en-US" dirty="0" smtClean="0"/>
              <a:t>.</a:t>
            </a:r>
          </a:p>
          <a:p>
            <a:pPr marL="514350" indent="-514350">
              <a:buFont typeface="+mj-lt"/>
              <a:buAutoNum type="arabicPeriod"/>
            </a:pPr>
            <a:r>
              <a:rPr lang="en-US" dirty="0" smtClean="0"/>
              <a:t>Any other purpose permitted by Sharia. </a:t>
            </a:r>
            <a:endParaRPr lang="en-US" dirty="0"/>
          </a:p>
        </p:txBody>
      </p:sp>
    </p:spTree>
    <p:extLst>
      <p:ext uri="{BB962C8B-B14F-4D97-AF65-F5344CB8AC3E}">
        <p14:creationId xmlns:p14="http://schemas.microsoft.com/office/powerpoint/2010/main" val="21078371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299</Words>
  <Application>Microsoft Office PowerPoint</Application>
  <PresentationFormat>Widescreen</PresentationFormat>
  <Paragraphs>13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Zakat and Ushr (Amendment) Act, 1997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Zakat and Ushr (Amendment) Act, 1997 </dc:title>
  <dc:creator>Abdul Rehman</dc:creator>
  <cp:lastModifiedBy>Abdul Rehman</cp:lastModifiedBy>
  <cp:revision>5</cp:revision>
  <dcterms:created xsi:type="dcterms:W3CDTF">2020-11-16T06:46:28Z</dcterms:created>
  <dcterms:modified xsi:type="dcterms:W3CDTF">2020-11-16T07:05:19Z</dcterms:modified>
</cp:coreProperties>
</file>